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0"/>
  </p:notesMasterIdLst>
  <p:sldIdLst>
    <p:sldId id="256" r:id="rId2"/>
    <p:sldId id="271" r:id="rId3"/>
    <p:sldId id="378" r:id="rId4"/>
    <p:sldId id="296" r:id="rId5"/>
    <p:sldId id="333" r:id="rId6"/>
    <p:sldId id="268" r:id="rId7"/>
    <p:sldId id="341" r:id="rId8"/>
    <p:sldId id="269" r:id="rId9"/>
    <p:sldId id="291" r:id="rId10"/>
    <p:sldId id="326" r:id="rId11"/>
    <p:sldId id="286" r:id="rId12"/>
    <p:sldId id="295" r:id="rId13"/>
    <p:sldId id="306" r:id="rId14"/>
    <p:sldId id="302" r:id="rId15"/>
    <p:sldId id="307" r:id="rId16"/>
    <p:sldId id="379" r:id="rId17"/>
    <p:sldId id="309" r:id="rId18"/>
    <p:sldId id="320" r:id="rId19"/>
    <p:sldId id="322" r:id="rId20"/>
    <p:sldId id="324" r:id="rId21"/>
    <p:sldId id="321" r:id="rId22"/>
    <p:sldId id="380" r:id="rId23"/>
    <p:sldId id="297" r:id="rId24"/>
    <p:sldId id="315" r:id="rId25"/>
    <p:sldId id="310" r:id="rId26"/>
    <p:sldId id="319" r:id="rId27"/>
    <p:sldId id="383" r:id="rId28"/>
    <p:sldId id="337" r:id="rId29"/>
    <p:sldId id="358" r:id="rId30"/>
    <p:sldId id="317" r:id="rId31"/>
    <p:sldId id="335" r:id="rId32"/>
    <p:sldId id="381" r:id="rId33"/>
    <p:sldId id="363" r:id="rId34"/>
    <p:sldId id="364" r:id="rId35"/>
    <p:sldId id="366" r:id="rId36"/>
    <p:sldId id="367" r:id="rId37"/>
    <p:sldId id="368" r:id="rId38"/>
    <p:sldId id="369" r:id="rId39"/>
    <p:sldId id="370" r:id="rId40"/>
    <p:sldId id="372" r:id="rId41"/>
    <p:sldId id="373" r:id="rId42"/>
    <p:sldId id="371" r:id="rId43"/>
    <p:sldId id="375" r:id="rId44"/>
    <p:sldId id="376" r:id="rId45"/>
    <p:sldId id="374" r:id="rId46"/>
    <p:sldId id="377" r:id="rId47"/>
    <p:sldId id="382" r:id="rId48"/>
    <p:sldId id="344" r:id="rId49"/>
    <p:sldId id="348" r:id="rId50"/>
    <p:sldId id="360" r:id="rId51"/>
    <p:sldId id="359" r:id="rId52"/>
    <p:sldId id="345" r:id="rId53"/>
    <p:sldId id="349" r:id="rId54"/>
    <p:sldId id="350" r:id="rId55"/>
    <p:sldId id="351" r:id="rId56"/>
    <p:sldId id="353" r:id="rId57"/>
    <p:sldId id="316" r:id="rId58"/>
    <p:sldId id="259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72EC65A-60A7-44FD-BCE6-5D48DACA9F5C}">
          <p14:sldIdLst>
            <p14:sldId id="256"/>
            <p14:sldId id="271"/>
            <p14:sldId id="378"/>
          </p14:sldIdLst>
        </p14:section>
        <p14:section name="Git与Github" id="{4E0069AA-C59C-4F11-B85B-A6B8AA5DB8B5}">
          <p14:sldIdLst>
            <p14:sldId id="296"/>
            <p14:sldId id="333"/>
            <p14:sldId id="268"/>
            <p14:sldId id="341"/>
            <p14:sldId id="269"/>
          </p14:sldIdLst>
        </p14:section>
        <p14:section name="注册 Github 账户" id="{49A69F96-42A2-4880-A31D-F6481AADB10D}">
          <p14:sldIdLst>
            <p14:sldId id="291"/>
            <p14:sldId id="326"/>
            <p14:sldId id="286"/>
          </p14:sldIdLst>
        </p14:section>
        <p14:section name="Github 个人主页与仓库" id="{733064C5-D644-4F67-89CC-4FB923BACD09}">
          <p14:sldIdLst>
            <p14:sldId id="295"/>
            <p14:sldId id="306"/>
            <p14:sldId id="302"/>
            <p14:sldId id="307"/>
          </p14:sldIdLst>
        </p14:section>
        <p14:section name="Git工具" id="{B7AB4074-916D-437A-81E7-A1A8C3943E18}">
          <p14:sldIdLst>
            <p14:sldId id="379"/>
            <p14:sldId id="309"/>
            <p14:sldId id="320"/>
            <p14:sldId id="322"/>
            <p14:sldId id="324"/>
            <p14:sldId id="321"/>
          </p14:sldIdLst>
        </p14:section>
        <p14:section name="Git 命令" id="{91917D24-FDB8-4AAC-8600-D9BB2EA09B18}">
          <p14:sldIdLst>
            <p14:sldId id="380"/>
            <p14:sldId id="297"/>
            <p14:sldId id="315"/>
            <p14:sldId id="310"/>
            <p14:sldId id="319"/>
            <p14:sldId id="383"/>
            <p14:sldId id="337"/>
            <p14:sldId id="358"/>
            <p14:sldId id="317"/>
            <p14:sldId id="335"/>
          </p14:sldIdLst>
        </p14:section>
        <p14:section name="团队协作" id="{EB57EED3-5AE9-4BDE-B32E-AA51ECAAD15F}">
          <p14:sldIdLst>
            <p14:sldId id="381"/>
            <p14:sldId id="363"/>
            <p14:sldId id="364"/>
            <p14:sldId id="366"/>
            <p14:sldId id="367"/>
            <p14:sldId id="368"/>
            <p14:sldId id="369"/>
            <p14:sldId id="370"/>
            <p14:sldId id="372"/>
            <p14:sldId id="373"/>
            <p14:sldId id="371"/>
            <p14:sldId id="375"/>
            <p14:sldId id="376"/>
            <p14:sldId id="374"/>
            <p14:sldId id="377"/>
          </p14:sldIdLst>
        </p14:section>
        <p14:section name="Markdown文档" id="{04AA5214-D7DD-4FC5-988A-41D53D3E62FF}">
          <p14:sldIdLst>
            <p14:sldId id="382"/>
            <p14:sldId id="344"/>
            <p14:sldId id="348"/>
            <p14:sldId id="360"/>
            <p14:sldId id="359"/>
            <p14:sldId id="345"/>
            <p14:sldId id="349"/>
            <p14:sldId id="350"/>
            <p14:sldId id="351"/>
            <p14:sldId id="353"/>
            <p14:sldId id="31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11F"/>
    <a:srgbClr val="EEECE1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1" autoAdjust="0"/>
    <p:restoredTop sz="96730" autoAdjust="0"/>
  </p:normalViewPr>
  <p:slideViewPr>
    <p:cSldViewPr>
      <p:cViewPr>
        <p:scale>
          <a:sx n="100" d="100"/>
          <a:sy n="100" d="100"/>
        </p:scale>
        <p:origin x="2532" y="684"/>
      </p:cViewPr>
      <p:guideLst>
        <p:guide orient="horz" pos="37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1-885B-44DB-8B10-8F6FBC30F20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5B-44DB-8B10-8F6FBC30F20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464F5A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5B-44DB-8B10-8F6FBC30F20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rgbClr val="FFC543"/>
              </a:solidFill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85B-44DB-8B10-8F6FBC30F20A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85B-44DB-8B10-8F6FBC30F20A}"/>
              </c:ext>
            </c:extLst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85B-44DB-8B10-8F6FBC30F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Goog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Wiki" TargetMode="External"/><Relationship Id="rId4" Type="http://schemas.openxmlformats.org/officeDocument/2006/relationships/hyperlink" Target="https://baike.baidu.com/item/%E7%89%88%E6%9C%AC%E6%8E%A7%E5%88%B6/331125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1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add  2.txt 3.txt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1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49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如何恢复？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log 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找到恢复的位置，复制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后面的一堆串      用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 -&gt;  :q 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退出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git reset --hard 20cb7b582bb06f9bade56c474c027060af69e2c3[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复制的那个串，前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个就行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checkout F100[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提交的关键字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checkout: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拣出仓库（仓库区与工作区）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重写工作区             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：暂存区恢复到工作区（暂存区与工作区）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3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1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1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1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0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26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5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码云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3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公司利用自身服务器资源提供的开发人员主页。其最初目的是为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自身的开源软件提供开发平台，以及协助开发者扩展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产品的功能。随着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开源之夏等项目的推进，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代码正在成为一个开放的项目托管平台，类似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Sourceforge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版本控制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、问题跟踪、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Wiki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、下载托管等工具。      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码云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最新独立域名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是由开源中国出品，旨在树立国内代码托管和协作开发的行业标杆，灵活便捷地支撑个人、团队、企业的开发需求的产品。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4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50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会查找 </a:t>
            </a:r>
            <a:r>
              <a:rPr lang="en-US" altLang="zh-CN" dirty="0"/>
              <a:t>$HOME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目录下（一般情况下是 </a:t>
            </a:r>
            <a:r>
              <a:rPr lang="en-US" altLang="zh-CN" dirty="0"/>
              <a:t>C:\Users\$USER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 </a:t>
            </a:r>
            <a:r>
              <a:rPr lang="en-US" altLang="zh-CN" dirty="0"/>
              <a:t>.</a:t>
            </a:r>
            <a:r>
              <a:rPr lang="en-US" altLang="zh-CN" dirty="0" err="1"/>
              <a:t>gitconfig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name =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YangWeiBin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email = 863255386@qq.com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2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工作区，就是你平时存放项目代码的地方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/ 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暂存区，用于临时存放你的改动，事实上它只是一个文件，保存即将提交到文件列表信息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仓库区（或版本库），就是安全存放数据的位置，这里面有你提交到所有版本的数据。其中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指向最新放入仓库的版本，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用来保存项目的元数据和对象数据库的地方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远程仓库，托管代码的服务器，可以简单的认为是你项目组中的一台电脑用于远程数据交换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管理的文件有三种状态：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已修改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已暂存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已提交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(committed)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6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DD9AC-F30A-40BD-BA7C-DA852F2B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6B398BD-0485-47EC-86F1-9A31BCF38B08}" type="datetime1">
              <a:rPr lang="zh-CN" altLang="en-US" smtClean="0"/>
              <a:pPr>
                <a:defRPr/>
              </a:pPr>
              <a:t>2019/12/5</a:t>
            </a:fld>
            <a:endParaRPr lang="en-US" sz="180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93CA7-D591-4457-B8FA-B832A100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A0028-DED7-4E5C-A7AF-45F9EFA3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35CC5B-191F-4D08-9F75-B3EE7C44F19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29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6071B-8ED6-4EA8-8AF7-373AEBEE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E516-A404-456F-A7C0-91E70A3CB3D7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561F8-C61B-4E1B-963A-E9BD5C70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BA09F-611C-4E67-9FE4-E0510AD5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DB101-481A-4807-A482-F3C833E4DEE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1989" y="1600202"/>
            <a:ext cx="2184400" cy="4525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6402388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37CC4-70A7-4701-B0ED-B33A264D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32872-4989-463A-B518-D3EA6730955C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946B5-7058-45DF-BF79-2D19836E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5C144-95C6-46DD-805F-5E737207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5D1A-98A7-4461-9FA4-CC871606BDA6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1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950" y="111127"/>
            <a:ext cx="7124700" cy="1285875"/>
          </a:xfrm>
        </p:spPr>
        <p:txBody>
          <a:bodyPr/>
          <a:lstStyle>
            <a:lvl1pPr>
              <a:defRPr sz="400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39D7F10-9CD7-4AC2-B629-8F5AA5CDF3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E62-61B9-4FA5-A430-F115CF8F5979}" type="datetime1">
              <a:rPr lang="zh-CN" altLang="en-US"/>
              <a:pPr>
                <a:defRPr/>
              </a:pPr>
              <a:t>2019/12/5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002089-361F-4DA3-A366-FD78F6B1DA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10FBE5-C0EE-4D19-8301-115D1CFD7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4A78D-9A3C-468B-A817-F8478A27010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335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D83-2BD3-4043-92EE-3735B4CD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6F68-B1C9-40FE-9DC5-CE762317CB5B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41155-70DE-424B-94D5-4EA8893D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7262E-4A36-43B8-8FA4-E4B5CFA5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E5EB-3638-486E-9605-23604C8BD4A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AA983-2034-4F33-80AB-B3FB2043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4EC50-0AA1-4577-A42F-5522602373BA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976C-E2A3-42F2-8C02-6744F96D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8024D-188A-4F89-9965-742A7F94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B212F-3438-4B16-80CC-0E4019A3E7B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4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9F224-81CF-41CE-AC90-48A8F019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A4AFA-9BF9-4CC6-8D1B-0817B2F132BD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24BDF2-5E0A-4245-A35E-6FF4228B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55BBBD-D9BC-4454-9C44-713E0B5C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D78F-F776-4ACD-BA06-669849FEC48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1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4BF3F1-288E-4F1E-BEF5-FE619C8C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D4B40-7736-474A-B1F4-88DFC649BB9A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93B05B-1CDF-4E72-881A-1ED7255B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0DA3BC-D0D3-4ABF-9A2A-85D41758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C3A7A-5F70-45B0-9697-1F85159D28E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2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A72FC7-AA2D-43E4-BC8F-49E2B1A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C0A-CD62-470F-9E9A-B9C3985C3081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345F0-C608-47B2-9D5B-37484D52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8DF5E-3E59-4955-AB4B-B26F4954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F8399-51FF-44FE-B530-C9C5D55898A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613CAC-5761-45D4-8C7F-68C18047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8904-AB07-4E75-948C-12BB5EC4EC2A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BB603E-977A-444B-9E9F-EF108BD1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26575-E060-4F20-9DD8-2AE22288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2C36-13B8-4E60-822F-E840BA2977F7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36D34-C279-4F18-B116-E9BC197B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97AB-9A44-42C1-B2B1-A0DD0C8561E7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EC7F5A-C37A-4C45-95AB-62C21748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71B0E-A3D2-46A5-A858-897D2081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06B6-9265-482A-B8A6-B54A43686F1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26F5C4-2902-4B1A-AEFD-658575A1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5174-1E3C-4A2D-AEC5-E190EBE74C4D}" type="datetime1">
              <a:rPr lang="zh-CN" altLang="en-US"/>
              <a:pPr>
                <a:defRPr/>
              </a:pPr>
              <a:t>2019/12/5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5FE362-8F91-4ABE-A028-7B4EC5BD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C4A3A0-54B0-4F2E-A441-E995A2A9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9B52-1941-483B-B3C7-3ECA2192399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>
            <a:extLst>
              <a:ext uri="{FF2B5EF4-FFF2-40B4-BE49-F238E27FC236}">
                <a16:creationId xmlns:a16="http://schemas.microsoft.com/office/drawing/2014/main" id="{9AD4B26C-9FDF-4017-BB7D-34F43875A600}"/>
              </a:ext>
            </a:extLst>
          </p:cNvPr>
          <p:cNvSpPr>
            <a:spLocks noChangeAspect="1"/>
          </p:cNvSpPr>
          <p:nvPr/>
        </p:nvSpPr>
        <p:spPr bwMode="auto">
          <a:xfrm>
            <a:off x="319088" y="1452563"/>
            <a:ext cx="772716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>
            <a:extLst>
              <a:ext uri="{FF2B5EF4-FFF2-40B4-BE49-F238E27FC236}">
                <a16:creationId xmlns:a16="http://schemas.microsoft.com/office/drawing/2014/main" id="{20EF2CCA-AF9E-4C89-A744-EE6341E5A98A}"/>
              </a:ext>
            </a:extLst>
          </p:cNvPr>
          <p:cNvSpPr>
            <a:spLocks noChangeAspect="1"/>
          </p:cNvSpPr>
          <p:nvPr/>
        </p:nvSpPr>
        <p:spPr bwMode="auto">
          <a:xfrm>
            <a:off x="2424113" y="4872038"/>
            <a:ext cx="1743075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52">
            <a:extLst>
              <a:ext uri="{FF2B5EF4-FFF2-40B4-BE49-F238E27FC236}">
                <a16:creationId xmlns:a16="http://schemas.microsoft.com/office/drawing/2014/main" id="{11F30C10-E5E5-4F10-AF07-2C08B4B510BD}"/>
              </a:ext>
            </a:extLst>
          </p:cNvPr>
          <p:cNvSpPr>
            <a:spLocks noChangeAspect="1"/>
          </p:cNvSpPr>
          <p:nvPr/>
        </p:nvSpPr>
        <p:spPr bwMode="auto">
          <a:xfrm>
            <a:off x="2280047" y="4879976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Rectangular Callout 130">
            <a:extLst>
              <a:ext uri="{FF2B5EF4-FFF2-40B4-BE49-F238E27FC236}">
                <a16:creationId xmlns:a16="http://schemas.microsoft.com/office/drawing/2014/main" id="{A209CD16-C58E-4B44-93A9-00E8475696BA}"/>
              </a:ext>
            </a:extLst>
          </p:cNvPr>
          <p:cNvSpPr>
            <a:spLocks noChangeAspect="1"/>
          </p:cNvSpPr>
          <p:nvPr/>
        </p:nvSpPr>
        <p:spPr bwMode="auto">
          <a:xfrm>
            <a:off x="-20241" y="-25400"/>
            <a:ext cx="9164241" cy="18938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4">
            <a:extLst>
              <a:ext uri="{FF2B5EF4-FFF2-40B4-BE49-F238E27FC236}">
                <a16:creationId xmlns:a16="http://schemas.microsoft.com/office/drawing/2014/main" id="{BD4FA4BA-0E74-43AA-9541-C92C9DFC3093}"/>
              </a:ext>
            </a:extLst>
          </p:cNvPr>
          <p:cNvSpPr>
            <a:spLocks noChangeAspect="1"/>
          </p:cNvSpPr>
          <p:nvPr/>
        </p:nvSpPr>
        <p:spPr bwMode="auto">
          <a:xfrm>
            <a:off x="7494985" y="1095376"/>
            <a:ext cx="1696640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>
            <a:extLst>
              <a:ext uri="{FF2B5EF4-FFF2-40B4-BE49-F238E27FC236}">
                <a16:creationId xmlns:a16="http://schemas.microsoft.com/office/drawing/2014/main" id="{DAB37614-8038-4F6E-BF20-41917FC3958C}"/>
              </a:ext>
            </a:extLst>
          </p:cNvPr>
          <p:cNvSpPr>
            <a:spLocks noChangeAspect="1"/>
          </p:cNvSpPr>
          <p:nvPr/>
        </p:nvSpPr>
        <p:spPr bwMode="auto">
          <a:xfrm>
            <a:off x="6661547" y="4362451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>
            <a:extLst>
              <a:ext uri="{FF2B5EF4-FFF2-40B4-BE49-F238E27FC236}">
                <a16:creationId xmlns:a16="http://schemas.microsoft.com/office/drawing/2014/main" id="{794E3767-D412-4E4A-A560-B0C0B543612C}"/>
              </a:ext>
            </a:extLst>
          </p:cNvPr>
          <p:cNvSpPr>
            <a:spLocks noChangeAspect="1"/>
          </p:cNvSpPr>
          <p:nvPr/>
        </p:nvSpPr>
        <p:spPr bwMode="auto">
          <a:xfrm>
            <a:off x="5468541" y="2206626"/>
            <a:ext cx="1908572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>
            <a:extLst>
              <a:ext uri="{FF2B5EF4-FFF2-40B4-BE49-F238E27FC236}">
                <a16:creationId xmlns:a16="http://schemas.microsoft.com/office/drawing/2014/main" id="{87A15152-0EA1-4175-9FEA-073052EEB25B}"/>
              </a:ext>
            </a:extLst>
          </p:cNvPr>
          <p:cNvSpPr>
            <a:spLocks noChangeAspect="1"/>
          </p:cNvSpPr>
          <p:nvPr/>
        </p:nvSpPr>
        <p:spPr bwMode="auto">
          <a:xfrm>
            <a:off x="8397478" y="598489"/>
            <a:ext cx="794147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>
            <a:extLst>
              <a:ext uri="{FF2B5EF4-FFF2-40B4-BE49-F238E27FC236}">
                <a16:creationId xmlns:a16="http://schemas.microsoft.com/office/drawing/2014/main" id="{17897C2E-CC07-4B11-9B4F-BF57DBCA579B}"/>
              </a:ext>
            </a:extLst>
          </p:cNvPr>
          <p:cNvSpPr>
            <a:spLocks noChangeAspect="1"/>
          </p:cNvSpPr>
          <p:nvPr/>
        </p:nvSpPr>
        <p:spPr bwMode="auto">
          <a:xfrm>
            <a:off x="6872288" y="1450975"/>
            <a:ext cx="1218010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>
            <a:extLst>
              <a:ext uri="{FF2B5EF4-FFF2-40B4-BE49-F238E27FC236}">
                <a16:creationId xmlns:a16="http://schemas.microsoft.com/office/drawing/2014/main" id="{93EF2099-C551-48D1-B377-E3D66001E3A3}"/>
              </a:ext>
            </a:extLst>
          </p:cNvPr>
          <p:cNvSpPr>
            <a:spLocks noChangeAspect="1"/>
          </p:cNvSpPr>
          <p:nvPr/>
        </p:nvSpPr>
        <p:spPr bwMode="auto">
          <a:xfrm>
            <a:off x="1851423" y="2755900"/>
            <a:ext cx="1040606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>
            <a:extLst>
              <a:ext uri="{FF2B5EF4-FFF2-40B4-BE49-F238E27FC236}">
                <a16:creationId xmlns:a16="http://schemas.microsoft.com/office/drawing/2014/main" id="{07F711B0-E51C-42CF-AB42-FD3C33A45004}"/>
              </a:ext>
            </a:extLst>
          </p:cNvPr>
          <p:cNvSpPr>
            <a:spLocks noChangeAspect="1"/>
          </p:cNvSpPr>
          <p:nvPr/>
        </p:nvSpPr>
        <p:spPr bwMode="auto">
          <a:xfrm>
            <a:off x="7749779" y="2662239"/>
            <a:ext cx="721519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Oval 126">
            <a:extLst>
              <a:ext uri="{FF2B5EF4-FFF2-40B4-BE49-F238E27FC236}">
                <a16:creationId xmlns:a16="http://schemas.microsoft.com/office/drawing/2014/main" id="{E6C40585-B6A6-4BE5-8DFE-F738C7B06DF6}"/>
              </a:ext>
            </a:extLst>
          </p:cNvPr>
          <p:cNvSpPr>
            <a:spLocks noChangeAspect="1"/>
          </p:cNvSpPr>
          <p:nvPr/>
        </p:nvSpPr>
        <p:spPr bwMode="auto">
          <a:xfrm>
            <a:off x="5791200" y="6489700"/>
            <a:ext cx="1115616" cy="4445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127">
            <a:extLst>
              <a:ext uri="{FF2B5EF4-FFF2-40B4-BE49-F238E27FC236}">
                <a16:creationId xmlns:a16="http://schemas.microsoft.com/office/drawing/2014/main" id="{EE74743C-1C7A-49B2-9095-CA9A1A6F39B8}"/>
              </a:ext>
            </a:extLst>
          </p:cNvPr>
          <p:cNvSpPr>
            <a:spLocks noChangeAspect="1"/>
          </p:cNvSpPr>
          <p:nvPr/>
        </p:nvSpPr>
        <p:spPr bwMode="auto">
          <a:xfrm>
            <a:off x="6128148" y="6408738"/>
            <a:ext cx="1235869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Oval 128">
            <a:extLst>
              <a:ext uri="{FF2B5EF4-FFF2-40B4-BE49-F238E27FC236}">
                <a16:creationId xmlns:a16="http://schemas.microsoft.com/office/drawing/2014/main" id="{1381ACD4-E19D-40D7-82AD-017705CBACF4}"/>
              </a:ext>
            </a:extLst>
          </p:cNvPr>
          <p:cNvSpPr>
            <a:spLocks noChangeAspect="1"/>
          </p:cNvSpPr>
          <p:nvPr/>
        </p:nvSpPr>
        <p:spPr bwMode="auto">
          <a:xfrm>
            <a:off x="7577138" y="6408738"/>
            <a:ext cx="1210866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96">
            <a:extLst>
              <a:ext uri="{FF2B5EF4-FFF2-40B4-BE49-F238E27FC236}">
                <a16:creationId xmlns:a16="http://schemas.microsoft.com/office/drawing/2014/main" id="{47D21D8D-9D08-47AB-9947-65BEC4EACAB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717" y="4941889"/>
            <a:ext cx="611981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06">
            <a:extLst>
              <a:ext uri="{FF2B5EF4-FFF2-40B4-BE49-F238E27FC236}">
                <a16:creationId xmlns:a16="http://schemas.microsoft.com/office/drawing/2014/main" id="{79481BEB-142E-46F4-8DDB-5925AF64E26D}"/>
              </a:ext>
            </a:extLst>
          </p:cNvPr>
          <p:cNvSpPr>
            <a:spLocks noChangeAspect="1"/>
          </p:cNvSpPr>
          <p:nvPr/>
        </p:nvSpPr>
        <p:spPr bwMode="auto">
          <a:xfrm>
            <a:off x="7967662" y="2281238"/>
            <a:ext cx="1128713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0">
            <a:extLst>
              <a:ext uri="{FF2B5EF4-FFF2-40B4-BE49-F238E27FC236}">
                <a16:creationId xmlns:a16="http://schemas.microsoft.com/office/drawing/2014/main" id="{36C47A93-350A-4C2F-8CDE-02A4C0522EC6}"/>
              </a:ext>
            </a:extLst>
          </p:cNvPr>
          <p:cNvSpPr>
            <a:spLocks noChangeAspect="1"/>
          </p:cNvSpPr>
          <p:nvPr/>
        </p:nvSpPr>
        <p:spPr bwMode="auto">
          <a:xfrm>
            <a:off x="7629525" y="5611814"/>
            <a:ext cx="739379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1">
            <a:extLst>
              <a:ext uri="{FF2B5EF4-FFF2-40B4-BE49-F238E27FC236}">
                <a16:creationId xmlns:a16="http://schemas.microsoft.com/office/drawing/2014/main" id="{B9618F1A-7E31-4DDD-A0B7-4DB7B9CBEF3C}"/>
              </a:ext>
            </a:extLst>
          </p:cNvPr>
          <p:cNvSpPr>
            <a:spLocks noChangeAspect="1"/>
          </p:cNvSpPr>
          <p:nvPr/>
        </p:nvSpPr>
        <p:spPr bwMode="auto">
          <a:xfrm>
            <a:off x="6972300" y="5241926"/>
            <a:ext cx="739379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2">
            <a:extLst>
              <a:ext uri="{FF2B5EF4-FFF2-40B4-BE49-F238E27FC236}">
                <a16:creationId xmlns:a16="http://schemas.microsoft.com/office/drawing/2014/main" id="{7E87FF1B-F231-41E6-B7DE-F18EA4C6FAC8}"/>
              </a:ext>
            </a:extLst>
          </p:cNvPr>
          <p:cNvSpPr>
            <a:spLocks noChangeAspect="1"/>
          </p:cNvSpPr>
          <p:nvPr/>
        </p:nvSpPr>
        <p:spPr bwMode="auto">
          <a:xfrm>
            <a:off x="7494985" y="4927601"/>
            <a:ext cx="738188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3">
            <a:extLst>
              <a:ext uri="{FF2B5EF4-FFF2-40B4-BE49-F238E27FC236}">
                <a16:creationId xmlns:a16="http://schemas.microsoft.com/office/drawing/2014/main" id="{34209684-69D6-4797-B788-2E0230AADB2F}"/>
              </a:ext>
            </a:extLst>
          </p:cNvPr>
          <p:cNvSpPr>
            <a:spLocks noChangeAspect="1"/>
          </p:cNvSpPr>
          <p:nvPr/>
        </p:nvSpPr>
        <p:spPr bwMode="auto">
          <a:xfrm>
            <a:off x="8229600" y="5667375"/>
            <a:ext cx="604838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Rectangular Callout 114">
            <a:extLst>
              <a:ext uri="{FF2B5EF4-FFF2-40B4-BE49-F238E27FC236}">
                <a16:creationId xmlns:a16="http://schemas.microsoft.com/office/drawing/2014/main" id="{98529D5C-9EBB-46FB-A7A7-52B8BD42D325}"/>
              </a:ext>
            </a:extLst>
          </p:cNvPr>
          <p:cNvSpPr>
            <a:spLocks noChangeAspect="1"/>
          </p:cNvSpPr>
          <p:nvPr/>
        </p:nvSpPr>
        <p:spPr bwMode="auto">
          <a:xfrm>
            <a:off x="8078392" y="4097339"/>
            <a:ext cx="554831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7" name="Rectangular Callout 115">
            <a:extLst>
              <a:ext uri="{FF2B5EF4-FFF2-40B4-BE49-F238E27FC236}">
                <a16:creationId xmlns:a16="http://schemas.microsoft.com/office/drawing/2014/main" id="{9539ACB2-82ED-422F-8593-4B23C5783587}"/>
              </a:ext>
            </a:extLst>
          </p:cNvPr>
          <p:cNvSpPr>
            <a:spLocks noChangeAspect="1"/>
          </p:cNvSpPr>
          <p:nvPr/>
        </p:nvSpPr>
        <p:spPr bwMode="auto">
          <a:xfrm>
            <a:off x="8411767" y="5057775"/>
            <a:ext cx="554831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Oval 116">
            <a:extLst>
              <a:ext uri="{FF2B5EF4-FFF2-40B4-BE49-F238E27FC236}">
                <a16:creationId xmlns:a16="http://schemas.microsoft.com/office/drawing/2014/main" id="{5D664432-A827-4357-9010-C539E32F7D29}"/>
              </a:ext>
            </a:extLst>
          </p:cNvPr>
          <p:cNvSpPr>
            <a:spLocks noChangeAspect="1"/>
          </p:cNvSpPr>
          <p:nvPr/>
        </p:nvSpPr>
        <p:spPr bwMode="auto">
          <a:xfrm>
            <a:off x="8687991" y="4791075"/>
            <a:ext cx="503634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Title Placeholder 1">
            <a:extLst>
              <a:ext uri="{FF2B5EF4-FFF2-40B4-BE49-F238E27FC236}">
                <a16:creationId xmlns:a16="http://schemas.microsoft.com/office/drawing/2014/main" id="{6ACA18DD-945F-4873-83CB-FCFD98DDBA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071687" y="3462339"/>
            <a:ext cx="7124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50" name="Date Placeholder 3">
            <a:extLst>
              <a:ext uri="{FF2B5EF4-FFF2-40B4-BE49-F238E27FC236}">
                <a16:creationId xmlns:a16="http://schemas.microsoft.com/office/drawing/2014/main" id="{143E830C-2574-46E5-8C98-08444E9947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710" y="6450014"/>
            <a:ext cx="21336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6604ECA-2EE9-4ED1-9653-F10F5711D237}" type="datetime1">
              <a:rPr lang="zh-CN" altLang="en-US"/>
              <a:pPr>
                <a:defRPr/>
              </a:pPr>
              <a:t>2019/12/5</a:t>
            </a:fld>
            <a:endParaRPr lang="en-US"/>
          </a:p>
        </p:txBody>
      </p:sp>
      <p:sp>
        <p:nvSpPr>
          <p:cNvPr id="1051" name="Footer Placeholder 4">
            <a:extLst>
              <a:ext uri="{FF2B5EF4-FFF2-40B4-BE49-F238E27FC236}">
                <a16:creationId xmlns:a16="http://schemas.microsoft.com/office/drawing/2014/main" id="{64D39483-0046-46A3-903E-1099EA2A18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6450014"/>
            <a:ext cx="525661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FFFFFF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2" name="Slide Number Placeholder 5">
            <a:extLst>
              <a:ext uri="{FF2B5EF4-FFF2-40B4-BE49-F238E27FC236}">
                <a16:creationId xmlns:a16="http://schemas.microsoft.com/office/drawing/2014/main" id="{7C6FD988-1466-4473-B5D2-196AFBF0C9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2691" y="6450014"/>
            <a:ext cx="608409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C311967-18F8-4987-A322-4F8AD25B70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3" name="Oval 54">
            <a:extLst>
              <a:ext uri="{FF2B5EF4-FFF2-40B4-BE49-F238E27FC236}">
                <a16:creationId xmlns:a16="http://schemas.microsoft.com/office/drawing/2014/main" id="{AC80C868-91F5-4DC4-9F14-1361AE2E9ABF}"/>
              </a:ext>
            </a:extLst>
          </p:cNvPr>
          <p:cNvSpPr>
            <a:spLocks noChangeAspect="1"/>
          </p:cNvSpPr>
          <p:nvPr/>
        </p:nvSpPr>
        <p:spPr bwMode="auto">
          <a:xfrm>
            <a:off x="1582341" y="5454650"/>
            <a:ext cx="1909763" cy="14684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56">
            <a:extLst>
              <a:ext uri="{FF2B5EF4-FFF2-40B4-BE49-F238E27FC236}">
                <a16:creationId xmlns:a16="http://schemas.microsoft.com/office/drawing/2014/main" id="{4944DB44-303F-43A9-B664-056DCB904AA0}"/>
              </a:ext>
            </a:extLst>
          </p:cNvPr>
          <p:cNvSpPr>
            <a:spLocks noChangeAspect="1"/>
          </p:cNvSpPr>
          <p:nvPr/>
        </p:nvSpPr>
        <p:spPr bwMode="auto">
          <a:xfrm>
            <a:off x="8571310" y="3382964"/>
            <a:ext cx="305990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5" name="Rectangular Callout 57">
            <a:extLst>
              <a:ext uri="{FF2B5EF4-FFF2-40B4-BE49-F238E27FC236}">
                <a16:creationId xmlns:a16="http://schemas.microsoft.com/office/drawing/2014/main" id="{7D7B245A-77B6-428B-A805-BA73450E1C04}"/>
              </a:ext>
            </a:extLst>
          </p:cNvPr>
          <p:cNvSpPr>
            <a:spLocks noChangeAspect="1"/>
          </p:cNvSpPr>
          <p:nvPr/>
        </p:nvSpPr>
        <p:spPr bwMode="auto">
          <a:xfrm>
            <a:off x="8397479" y="3536950"/>
            <a:ext cx="307181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6" name="Rectangular Callout 58">
            <a:extLst>
              <a:ext uri="{FF2B5EF4-FFF2-40B4-BE49-F238E27FC236}">
                <a16:creationId xmlns:a16="http://schemas.microsoft.com/office/drawing/2014/main" id="{96D4B0DA-E380-4176-BF48-6BC9BE0B67CB}"/>
              </a:ext>
            </a:extLst>
          </p:cNvPr>
          <p:cNvSpPr>
            <a:spLocks noChangeAspect="1"/>
          </p:cNvSpPr>
          <p:nvPr/>
        </p:nvSpPr>
        <p:spPr bwMode="auto">
          <a:xfrm>
            <a:off x="8609410" y="3689350"/>
            <a:ext cx="305990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7" name="Rectangular Callout 59">
            <a:extLst>
              <a:ext uri="{FF2B5EF4-FFF2-40B4-BE49-F238E27FC236}">
                <a16:creationId xmlns:a16="http://schemas.microsoft.com/office/drawing/2014/main" id="{60D82628-1DE1-455E-970A-86A84F7B790E}"/>
              </a:ext>
            </a:extLst>
          </p:cNvPr>
          <p:cNvSpPr>
            <a:spLocks noChangeAspect="1"/>
          </p:cNvSpPr>
          <p:nvPr/>
        </p:nvSpPr>
        <p:spPr bwMode="auto">
          <a:xfrm>
            <a:off x="155972" y="2698751"/>
            <a:ext cx="466725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8" name="Rectangular Callout 60">
            <a:extLst>
              <a:ext uri="{FF2B5EF4-FFF2-40B4-BE49-F238E27FC236}">
                <a16:creationId xmlns:a16="http://schemas.microsoft.com/office/drawing/2014/main" id="{972B19E4-C265-4A4A-ADFF-EE5D45F9C099}"/>
              </a:ext>
            </a:extLst>
          </p:cNvPr>
          <p:cNvSpPr>
            <a:spLocks noChangeAspect="1"/>
          </p:cNvSpPr>
          <p:nvPr/>
        </p:nvSpPr>
        <p:spPr bwMode="auto">
          <a:xfrm>
            <a:off x="475060" y="3167064"/>
            <a:ext cx="458390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9" name="Rectangular Callout 61">
            <a:extLst>
              <a:ext uri="{FF2B5EF4-FFF2-40B4-BE49-F238E27FC236}">
                <a16:creationId xmlns:a16="http://schemas.microsoft.com/office/drawing/2014/main" id="{8F197F7B-F8B5-4802-B60C-9DA1020677D3}"/>
              </a:ext>
            </a:extLst>
          </p:cNvPr>
          <p:cNvSpPr>
            <a:spLocks noChangeAspect="1"/>
          </p:cNvSpPr>
          <p:nvPr/>
        </p:nvSpPr>
        <p:spPr bwMode="auto">
          <a:xfrm>
            <a:off x="270272" y="3382963"/>
            <a:ext cx="352425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0" name="Rectangular Callout 63">
            <a:extLst>
              <a:ext uri="{FF2B5EF4-FFF2-40B4-BE49-F238E27FC236}">
                <a16:creationId xmlns:a16="http://schemas.microsoft.com/office/drawing/2014/main" id="{E1BA9A8E-8B21-4BBA-B4E2-176ED461F2B9}"/>
              </a:ext>
            </a:extLst>
          </p:cNvPr>
          <p:cNvSpPr>
            <a:spLocks noChangeAspect="1"/>
          </p:cNvSpPr>
          <p:nvPr/>
        </p:nvSpPr>
        <p:spPr bwMode="auto">
          <a:xfrm>
            <a:off x="6172200" y="2395538"/>
            <a:ext cx="12192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78A25EBF-872C-44EE-B785-5D7807DB9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89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84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14">
            <a:extLst>
              <a:ext uri="{FF2B5EF4-FFF2-40B4-BE49-F238E27FC236}">
                <a16:creationId xmlns:a16="http://schemas.microsoft.com/office/drawing/2014/main" id="{41401672-840F-4FA5-8DAD-1A961AE3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639"/>
            <a:ext cx="4587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5">
            <a:extLst>
              <a:ext uri="{FF2B5EF4-FFF2-40B4-BE49-F238E27FC236}">
                <a16:creationId xmlns:a16="http://schemas.microsoft.com/office/drawing/2014/main" id="{77A7B7F8-2B11-4A12-88B5-8E769E34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139" y="6007101"/>
            <a:ext cx="20923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1">
            <a:extLst>
              <a:ext uri="{FF2B5EF4-FFF2-40B4-BE49-F238E27FC236}">
                <a16:creationId xmlns:a16="http://schemas.microsoft.com/office/drawing/2014/main" id="{35284888-CF1F-4940-82E4-FBC2BEB4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102" y="4509121"/>
            <a:ext cx="2069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8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8B38E-44C1-4BB4-81CD-D52D5427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95"/>
            <a:ext cx="9144000" cy="4113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175" r="1172"/>
          <a:stretch/>
        </p:blipFill>
        <p:spPr>
          <a:xfrm>
            <a:off x="0" y="577045"/>
            <a:ext cx="9144000" cy="57039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55876" y="1886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6CC047"/>
                </a:solidFill>
              </a:rPr>
              <a:t>https://github.com</a:t>
            </a:r>
            <a:endParaRPr lang="zh-CN" altLang="en-US" dirty="0">
              <a:solidFill>
                <a:srgbClr val="6CC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2276872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填写姓名；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上传头像；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位置信息；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95250" y="1095119"/>
            <a:ext cx="317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注册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账户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6A226-7031-4CB0-9F60-39CD893CF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4" y="1598763"/>
            <a:ext cx="5690353" cy="4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48048" y="5229200"/>
            <a:ext cx="404790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个人主页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21668" y="2420887"/>
            <a:ext cx="487409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（关注）我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（关注）其他人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（收藏）其他项目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（关注）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539552" y="119675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社交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652120" y="4293096"/>
            <a:ext cx="3239199" cy="1817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9144000" cy="43924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4672" y="5013176"/>
            <a:ext cx="295465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94310" y="2187245"/>
            <a:ext cx="423128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Page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仓库中操作；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494310" y="1027321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4427984" y="1772816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15210" y="5085184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5764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395537" y="2420888"/>
            <a:ext cx="475252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百度搜索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并下载；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--version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验证安装是否成功；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环境；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691277" y="1196753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工具</a:t>
            </a:r>
          </a:p>
        </p:txBody>
      </p:sp>
      <p:pic>
        <p:nvPicPr>
          <p:cNvPr id="45" name="Picture 2" descr="https://s3-eu-west-1.amazonaws.com/3tags-prod/article/550422df9457e/550422df9aac3/original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9" t="10863" b="2655"/>
          <a:stretch/>
        </p:blipFill>
        <p:spPr bwMode="auto">
          <a:xfrm>
            <a:off x="5220072" y="3174720"/>
            <a:ext cx="3744416" cy="28655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7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539552" y="1725141"/>
            <a:ext cx="8352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命令行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Bash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Cmd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 Shell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GUI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GUI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 Desktop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IDE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集成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Visual Studio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IntelliJ IDE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9552" y="908720"/>
            <a:ext cx="3752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4269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83568" y="1387585"/>
            <a:ext cx="7560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光标颜色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白色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绿色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光标形状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下划线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块状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光标闪烁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闪烁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不闪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字体大小</a:t>
            </a:r>
            <a:endParaRPr lang="en-US" altLang="zh-CN" sz="24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     默认：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号字</a:t>
            </a:r>
            <a:r>
              <a:rPr lang="zh-CN" altLang="en-US" sz="2400" dirty="0">
                <a:solidFill>
                  <a:schemeClr val="bg2"/>
                </a:solidFill>
                <a:ea typeface="微软雅黑" panose="020B0503020204020204" pitchFamily="34" charset="-122"/>
              </a:rPr>
              <a:t>，改成：</a:t>
            </a:r>
            <a:r>
              <a:rPr lang="en-US" altLang="zh-CN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solidFill>
                  <a:schemeClr val="bg2"/>
                </a:solidFill>
                <a:ea typeface="微软雅黑" panose="020B0503020204020204" pitchFamily="34" charset="-122"/>
              </a:rPr>
              <a:t>号</a:t>
            </a:r>
          </a:p>
        </p:txBody>
      </p:sp>
      <p:sp>
        <p:nvSpPr>
          <p:cNvPr id="54" name="矩形 53"/>
          <p:cNvSpPr/>
          <p:nvPr/>
        </p:nvSpPr>
        <p:spPr>
          <a:xfrm>
            <a:off x="683568" y="764704"/>
            <a:ext cx="4176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3200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Bash </a:t>
            </a:r>
            <a:r>
              <a:rPr lang="zh-CN" altLang="en-US" sz="32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环境</a:t>
            </a:r>
          </a:p>
        </p:txBody>
      </p:sp>
    </p:spTree>
    <p:extLst>
      <p:ext uri="{BB962C8B-B14F-4D97-AF65-F5344CB8AC3E}">
        <p14:creationId xmlns:p14="http://schemas.microsoft.com/office/powerpoint/2010/main" val="42936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03640" y="5155161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1683491612"/>
                </p:ext>
              </p:extLst>
            </p:nvPr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5854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772816"/>
            <a:ext cx="3456384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change directory</a:t>
            </a:r>
            <a:endParaRPr lang="zh-CN" altLang="en-US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make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mkdir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print working directory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pwd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4675" y="656691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Bash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命令体验</a:t>
            </a:r>
          </a:p>
        </p:txBody>
      </p:sp>
      <p:sp>
        <p:nvSpPr>
          <p:cNvPr id="8" name="矩形 7"/>
          <p:cNvSpPr/>
          <p:nvPr/>
        </p:nvSpPr>
        <p:spPr>
          <a:xfrm>
            <a:off x="5220074" y="1772816"/>
            <a:ext cx="351076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move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mv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copy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cp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remove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rm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696216"/>
            <a:ext cx="8208912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显示当前的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config --list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设置提交仓库时的用户名信息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 config  --global  user.name  "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YangWeiBin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</a:t>
            </a:r>
          </a:p>
          <a:p>
            <a:pPr algn="just">
              <a:lnSpc>
                <a:spcPct val="150000"/>
              </a:lnSpc>
            </a:pP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设置提交仓库时的邮箱信息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 config  --global  </a:t>
            </a: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user.email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"863255386@qq.com"</a:t>
            </a:r>
          </a:p>
        </p:txBody>
      </p:sp>
      <p:sp>
        <p:nvSpPr>
          <p:cNvPr id="54" name="矩形 53"/>
          <p:cNvSpPr/>
          <p:nvPr/>
        </p:nvSpPr>
        <p:spPr>
          <a:xfrm>
            <a:off x="484674" y="580091"/>
            <a:ext cx="32232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设置 </a:t>
            </a:r>
            <a:r>
              <a:rPr lang="en-US" altLang="zh-CN" sz="2667" b="1" dirty="0" err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</a:t>
            </a:r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5608F-5F28-46F9-A62E-480EE83B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02" y="584258"/>
            <a:ext cx="517399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380312" y="5169098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5107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0" y="-4327"/>
            <a:ext cx="9144000" cy="400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34696" y="4941168"/>
            <a:ext cx="207460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24459"/>
          <a:stretch/>
        </p:blipFill>
        <p:spPr bwMode="auto">
          <a:xfrm>
            <a:off x="1277119" y="1196753"/>
            <a:ext cx="6589762" cy="24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77119" y="4043127"/>
            <a:ext cx="870592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：仓库区（或本地仓库）</a:t>
            </a:r>
          </a:p>
        </p:txBody>
      </p:sp>
      <p:sp>
        <p:nvSpPr>
          <p:cNvPr id="6" name="下箭头 5"/>
          <p:cNvSpPr/>
          <p:nvPr/>
        </p:nvSpPr>
        <p:spPr>
          <a:xfrm rot="17792493">
            <a:off x="5300920" y="335824"/>
            <a:ext cx="473107" cy="189292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11560" y="2564904"/>
            <a:ext cx="806489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在当前目录新建一个 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代码库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init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下载一个项目和它的整个代码历史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en-US" altLang="zh-CN" sz="2400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</a:t>
            </a: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https://github.com/[userName]/reposName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git clone [</a:t>
            </a: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url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4" name="矩形 53"/>
          <p:cNvSpPr/>
          <p:nvPr/>
        </p:nvSpPr>
        <p:spPr>
          <a:xfrm>
            <a:off x="611560" y="656691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611560" y="1412777"/>
            <a:ext cx="2646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新建代码仓库</a:t>
            </a:r>
          </a:p>
        </p:txBody>
      </p:sp>
    </p:spTree>
    <p:extLst>
      <p:ext uri="{BB962C8B-B14F-4D97-AF65-F5344CB8AC3E}">
        <p14:creationId xmlns:p14="http://schemas.microsoft.com/office/powerpoint/2010/main" val="2928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11560" y="1700808"/>
            <a:ext cx="7848872" cy="481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添加指定文件到暂存区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add [file1] [file2]</a:t>
            </a: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提交暂存区到仓库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–m [message]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直接从工作区提交到仓库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前提该文件已经有仓库中的历史版本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commit –a –m 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614298" y="440668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14299" y="11967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添加与提交文件</a:t>
            </a:r>
          </a:p>
        </p:txBody>
      </p:sp>
    </p:spTree>
    <p:extLst>
      <p:ext uri="{BB962C8B-B14F-4D97-AF65-F5344CB8AC3E}">
        <p14:creationId xmlns:p14="http://schemas.microsoft.com/office/powerpoint/2010/main" val="41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2132856"/>
            <a:ext cx="8136904" cy="3800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改名文件，并且将这个改名放入暂存区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mv [file-origin] [file-renamed]</a:t>
            </a:r>
          </a:p>
          <a:p>
            <a:pPr lvl="0" algn="just">
              <a:lnSpc>
                <a:spcPct val="150000"/>
              </a:lnSpc>
            </a:pP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2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删除工作区文件，并且将这次删除放入暂存区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rm [file1] [file2]</a:t>
            </a:r>
          </a:p>
        </p:txBody>
      </p:sp>
      <p:sp>
        <p:nvSpPr>
          <p:cNvPr id="54" name="矩形 53"/>
          <p:cNvSpPr/>
          <p:nvPr/>
        </p:nvSpPr>
        <p:spPr>
          <a:xfrm>
            <a:off x="470282" y="590853"/>
            <a:ext cx="555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470283" y="134693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删除与重命名</a:t>
            </a:r>
          </a:p>
        </p:txBody>
      </p:sp>
    </p:spTree>
    <p:extLst>
      <p:ext uri="{BB962C8B-B14F-4D97-AF65-F5344CB8AC3E}">
        <p14:creationId xmlns:p14="http://schemas.microsoft.com/office/powerpoint/2010/main" val="27496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729225"/>
            <a:ext cx="7416824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显示变更信息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status</a:t>
            </a:r>
          </a:p>
          <a:p>
            <a:pPr algn="just">
              <a:lnSpc>
                <a:spcPct val="150000"/>
              </a:lnSpc>
            </a:pPr>
            <a:endParaRPr lang="en-US" altLang="zh-CN" sz="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显示当前分支的历史版本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log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log –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oneline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显示当前分支的未来版本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reflog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5897" y="539390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467544" y="11444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val="42882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539552" y="2204864"/>
            <a:ext cx="8208912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回退：暂存区重新到工作区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reset --hard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拣出：仓库区重写工作区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checkout 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版本号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/[message]</a:t>
            </a:r>
          </a:p>
        </p:txBody>
      </p:sp>
      <p:sp>
        <p:nvSpPr>
          <p:cNvPr id="54" name="矩形 53"/>
          <p:cNvSpPr/>
          <p:nvPr/>
        </p:nvSpPr>
        <p:spPr>
          <a:xfrm>
            <a:off x="527905" y="611399"/>
            <a:ext cx="448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539552" y="13674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查看信息</a:t>
            </a:r>
          </a:p>
        </p:txBody>
      </p:sp>
    </p:spTree>
    <p:extLst>
      <p:ext uri="{BB962C8B-B14F-4D97-AF65-F5344CB8AC3E}">
        <p14:creationId xmlns:p14="http://schemas.microsoft.com/office/powerpoint/2010/main" val="36230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524328" y="5130726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43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uanyifeng.com/blogimg/asset/2015/bg20151209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" y="548680"/>
            <a:ext cx="8459056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3568" y="3575300"/>
            <a:ext cx="770485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说明：</a:t>
            </a:r>
            <a:endParaRPr lang="en-US" altLang="zh-CN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Workspace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：工作区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 / Stage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：暂存区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Repository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：仓库区（或本地仓库）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Remote</a:t>
            </a:r>
            <a:r>
              <a:rPr lang="zh-CN" altLang="en-US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：远程仓库，例如：</a:t>
            </a:r>
            <a:r>
              <a:rPr lang="en-US" altLang="zh-CN" sz="24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endParaRPr lang="zh-CN" altLang="en-US" sz="24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C1E932-259C-4120-B611-8B6E7DE4782C}"/>
              </a:ext>
            </a:extLst>
          </p:cNvPr>
          <p:cNvSpPr txBox="1"/>
          <p:nvPr/>
        </p:nvSpPr>
        <p:spPr>
          <a:xfrm>
            <a:off x="2555776" y="548680"/>
            <a:ext cx="352839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A956A-5DB5-42F8-8CF6-14DB90E09A21}"/>
              </a:ext>
            </a:extLst>
          </p:cNvPr>
          <p:cNvSpPr txBox="1"/>
          <p:nvPr/>
        </p:nvSpPr>
        <p:spPr>
          <a:xfrm>
            <a:off x="5148064" y="980728"/>
            <a:ext cx="2520280" cy="10663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700711-AC37-4495-BFCC-E1601BA5B6CA}"/>
              </a:ext>
            </a:extLst>
          </p:cNvPr>
          <p:cNvSpPr txBox="1"/>
          <p:nvPr/>
        </p:nvSpPr>
        <p:spPr>
          <a:xfrm>
            <a:off x="1691680" y="1325351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45868-6B28-4B2A-8C7B-80FF42D29847}"/>
              </a:ext>
            </a:extLst>
          </p:cNvPr>
          <p:cNvSpPr txBox="1"/>
          <p:nvPr/>
        </p:nvSpPr>
        <p:spPr>
          <a:xfrm>
            <a:off x="2051720" y="905125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001FB-2C3B-4D8F-AE26-BD71BCA242FF}"/>
              </a:ext>
            </a:extLst>
          </p:cNvPr>
          <p:cNvSpPr txBox="1"/>
          <p:nvPr/>
        </p:nvSpPr>
        <p:spPr>
          <a:xfrm>
            <a:off x="2771800" y="834260"/>
            <a:ext cx="1008112" cy="4320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1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899592" y="1988840"/>
            <a:ext cx="7488832" cy="426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增加远程仓库，并命名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remote add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shortname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en-US" altLang="zh-CN" sz="2800" b="1" dirty="0" err="1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将本地的提交推送到远程仓库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push [remote] [branch]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lang="zh-CN" alt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将远程仓库的提交拉下到本地</a:t>
            </a:r>
            <a:endParaRPr lang="en-US" altLang="zh-CN" sz="2400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 pull [remote] [branch]</a:t>
            </a:r>
          </a:p>
        </p:txBody>
      </p:sp>
      <p:sp>
        <p:nvSpPr>
          <p:cNvPr id="54" name="矩形 53"/>
          <p:cNvSpPr/>
          <p:nvPr/>
        </p:nvSpPr>
        <p:spPr>
          <a:xfrm>
            <a:off x="899592" y="507955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 Bash </a:t>
            </a:r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命令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899592" y="126404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同步远程仓库</a:t>
            </a:r>
          </a:p>
        </p:txBody>
      </p:sp>
    </p:spTree>
    <p:extLst>
      <p:ext uri="{BB962C8B-B14F-4D97-AF65-F5344CB8AC3E}">
        <p14:creationId xmlns:p14="http://schemas.microsoft.com/office/powerpoint/2010/main" val="14230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380312" y="5085184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381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07504" y="157603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395536" y="76470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FF272-52ED-4C33-B7EA-B55AAE8A2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1"/>
          <a:stretch/>
        </p:blipFill>
        <p:spPr>
          <a:xfrm>
            <a:off x="2987824" y="1916832"/>
            <a:ext cx="4971429" cy="4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07504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填写组织信息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395536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97FD3-69A5-4113-8FAC-DF2E33622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7"/>
          <a:stretch/>
        </p:blipFill>
        <p:spPr>
          <a:xfrm>
            <a:off x="5004048" y="623634"/>
            <a:ext cx="3888432" cy="5534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7A6A58-EEAC-49F1-A0BD-8250E2136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6" t="11633"/>
          <a:stretch/>
        </p:blipFill>
        <p:spPr>
          <a:xfrm>
            <a:off x="676004" y="2447208"/>
            <a:ext cx="4112020" cy="37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E3A705-D0E6-436E-9E5A-3A40C46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420889"/>
            <a:ext cx="6904762" cy="34476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DC35C7-F727-4C46-AF0D-13AC0B16F184}"/>
              </a:ext>
            </a:extLst>
          </p:cNvPr>
          <p:cNvSpPr/>
          <p:nvPr/>
        </p:nvSpPr>
        <p:spPr>
          <a:xfrm>
            <a:off x="18331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邀请组织成员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70DDD7-750F-458F-AB8F-41110F3990F5}"/>
              </a:ext>
            </a:extLst>
          </p:cNvPr>
          <p:cNvSpPr txBox="1"/>
          <p:nvPr/>
        </p:nvSpPr>
        <p:spPr>
          <a:xfrm>
            <a:off x="306363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114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B4627E-E124-426A-9BA7-FC6667D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5" y="-2177"/>
            <a:ext cx="47569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651DCF-7DEC-4AC9-9818-E9B85858B2DB}"/>
              </a:ext>
            </a:extLst>
          </p:cNvPr>
          <p:cNvSpPr/>
          <p:nvPr/>
        </p:nvSpPr>
        <p:spPr>
          <a:xfrm>
            <a:off x="0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组织其他信息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4A4FF03-6F53-4F47-924B-0C1F7F91E4B4}"/>
              </a:ext>
            </a:extLst>
          </p:cNvPr>
          <p:cNvSpPr txBox="1"/>
          <p:nvPr/>
        </p:nvSpPr>
        <p:spPr>
          <a:xfrm>
            <a:off x="288032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851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175DB0-9053-4BEC-BF7B-EB5049A0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06566"/>
            <a:ext cx="6819048" cy="39904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0845AF-6899-417C-B592-C1FEF7054778}"/>
              </a:ext>
            </a:extLst>
          </p:cNvPr>
          <p:cNvSpPr/>
          <p:nvPr/>
        </p:nvSpPr>
        <p:spPr>
          <a:xfrm>
            <a:off x="0" y="1484784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新建仓库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FBD9BCF-989A-4DA9-B85D-285D8B969FD3}"/>
              </a:ext>
            </a:extLst>
          </p:cNvPr>
          <p:cNvSpPr txBox="1"/>
          <p:nvPr/>
        </p:nvSpPr>
        <p:spPr>
          <a:xfrm>
            <a:off x="288032" y="67345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733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1A7DF-AB25-4858-B78A-84A1F1AD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3" y="1124745"/>
            <a:ext cx="5558811" cy="51775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78017E-A198-471C-92E7-EBFB70749FFA}"/>
              </a:ext>
            </a:extLst>
          </p:cNvPr>
          <p:cNvSpPr/>
          <p:nvPr/>
        </p:nvSpPr>
        <p:spPr>
          <a:xfrm>
            <a:off x="133740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填写仓库信息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2CAF981-7836-4D01-BCC2-93E72D7EC7FF}"/>
              </a:ext>
            </a:extLst>
          </p:cNvPr>
          <p:cNvSpPr txBox="1"/>
          <p:nvPr/>
        </p:nvSpPr>
        <p:spPr>
          <a:xfrm>
            <a:off x="421772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6050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86F10-7E3C-419A-BB0B-63671EF4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0" y="2204864"/>
            <a:ext cx="8086240" cy="45718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FAC225-D3F5-40C4-9687-A06106C3E20D}"/>
              </a:ext>
            </a:extLst>
          </p:cNvPr>
          <p:cNvSpPr/>
          <p:nvPr/>
        </p:nvSpPr>
        <p:spPr>
          <a:xfrm>
            <a:off x="11857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创建成功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A90E12E-CAB4-4E56-AF0C-0B0E0A244E78}"/>
              </a:ext>
            </a:extLst>
          </p:cNvPr>
          <p:cNvSpPr txBox="1"/>
          <p:nvPr/>
        </p:nvSpPr>
        <p:spPr>
          <a:xfrm>
            <a:off x="299889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40405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503548" y="1556792"/>
            <a:ext cx="8136904" cy="444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E443C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是一个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版本控制系统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是最大的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托管平台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，是成千上万的开发者和项目能够合作进行的中心。 大部分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版本库都托管在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，很多开源项目使用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实现 </a:t>
            </a:r>
            <a:r>
              <a:rPr lang="en-US" altLang="zh-CN" sz="3200" dirty="0">
                <a:solidFill>
                  <a:schemeClr val="bg2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3200" dirty="0">
                <a:solidFill>
                  <a:schemeClr val="bg2"/>
                </a:solidFill>
                <a:latin typeface="Arial" panose="020B0604020202020204" pitchFamily="34" charset="0"/>
              </a:rPr>
              <a:t>托管、问题追踪、代码审查以及其它事情。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F1F8D83-B55B-4CFF-9B33-CBD9E6A88A37}"/>
              </a:ext>
            </a:extLst>
          </p:cNvPr>
          <p:cNvSpPr txBox="1"/>
          <p:nvPr/>
        </p:nvSpPr>
        <p:spPr>
          <a:xfrm>
            <a:off x="611560" y="731813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269566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0BD958-EC8A-4E37-BBAB-451D5B55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5" y="2492896"/>
            <a:ext cx="8264875" cy="3466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485435-E68C-4511-9CF5-2F558E661031}"/>
              </a:ext>
            </a:extLst>
          </p:cNvPr>
          <p:cNvSpPr/>
          <p:nvPr/>
        </p:nvSpPr>
        <p:spPr>
          <a:xfrm>
            <a:off x="7665" y="1556792"/>
            <a:ext cx="8524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E49DF85-9958-4905-8B7A-9A193274CBBB}"/>
              </a:ext>
            </a:extLst>
          </p:cNvPr>
          <p:cNvSpPr txBox="1"/>
          <p:nvPr/>
        </p:nvSpPr>
        <p:spPr>
          <a:xfrm>
            <a:off x="295697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9369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2AA322-C675-47FE-9C60-C3CEF49E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42293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484DCA-9CF9-43E4-A76E-2978B514DE96}"/>
              </a:ext>
            </a:extLst>
          </p:cNvPr>
          <p:cNvSpPr/>
          <p:nvPr/>
        </p:nvSpPr>
        <p:spPr>
          <a:xfrm>
            <a:off x="225609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填写成员信息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B3FB6E6-24D5-4C0A-B0C5-65E30D11E40E}"/>
              </a:ext>
            </a:extLst>
          </p:cNvPr>
          <p:cNvSpPr txBox="1"/>
          <p:nvPr/>
        </p:nvSpPr>
        <p:spPr>
          <a:xfrm>
            <a:off x="513641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5783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9901B5-8795-42EB-9623-5CF13BE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55540"/>
            <a:ext cx="8038812" cy="43906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D61734-3D91-4A70-840C-358496751EA3}"/>
              </a:ext>
            </a:extLst>
          </p:cNvPr>
          <p:cNvSpPr/>
          <p:nvPr/>
        </p:nvSpPr>
        <p:spPr>
          <a:xfrm>
            <a:off x="0" y="1532320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选择成员角色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0B699F2-0668-429F-8F21-5394E2FBDCA6}"/>
              </a:ext>
            </a:extLst>
          </p:cNvPr>
          <p:cNvSpPr txBox="1"/>
          <p:nvPr/>
        </p:nvSpPr>
        <p:spPr>
          <a:xfrm>
            <a:off x="288032" y="720992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13273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0F6ABF-10E9-4465-BB7F-4891F6D4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7" y="1700808"/>
            <a:ext cx="6050235" cy="46761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B099AC-4237-45DF-A497-CE3D8DA2BDC7}"/>
              </a:ext>
            </a:extLst>
          </p:cNvPr>
          <p:cNvSpPr/>
          <p:nvPr/>
        </p:nvSpPr>
        <p:spPr>
          <a:xfrm>
            <a:off x="27856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成员收到邀请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D90BB91-99AB-46B7-9BEA-C747A30EBAAD}"/>
              </a:ext>
            </a:extLst>
          </p:cNvPr>
          <p:cNvSpPr txBox="1"/>
          <p:nvPr/>
        </p:nvSpPr>
        <p:spPr>
          <a:xfrm>
            <a:off x="315888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546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86B0E-E05B-4151-89E5-3A01738C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37" y="2564905"/>
            <a:ext cx="6686550" cy="2867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1A0C13-3256-45F6-9ADC-D70CA210C604}"/>
              </a:ext>
            </a:extLst>
          </p:cNvPr>
          <p:cNvSpPr/>
          <p:nvPr/>
        </p:nvSpPr>
        <p:spPr>
          <a:xfrm>
            <a:off x="179512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成员加入组织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81E78B0-FF6C-40BF-BF80-BF40EEDF930E}"/>
              </a:ext>
            </a:extLst>
          </p:cNvPr>
          <p:cNvSpPr txBox="1"/>
          <p:nvPr/>
        </p:nvSpPr>
        <p:spPr>
          <a:xfrm>
            <a:off x="467544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0590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B6C60-F835-46CA-9079-09F9FB1F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1568"/>
            <a:ext cx="8352928" cy="36879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179512" y="1559771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添加成员成功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467544" y="74844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3969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6B00B5-75B5-4ADC-A186-5A81AE1F79AD}"/>
              </a:ext>
            </a:extLst>
          </p:cNvPr>
          <p:cNvSpPr/>
          <p:nvPr/>
        </p:nvSpPr>
        <p:spPr>
          <a:xfrm>
            <a:off x="107504" y="1556792"/>
            <a:ext cx="10729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开启协作之旅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0D23982-C76F-42C2-BDC0-55A36A63D218}"/>
              </a:ext>
            </a:extLst>
          </p:cNvPr>
          <p:cNvSpPr txBox="1"/>
          <p:nvPr/>
        </p:nvSpPr>
        <p:spPr>
          <a:xfrm>
            <a:off x="395536" y="74546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883AAD-864A-46B5-96CF-177B143AD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"/>
          <a:stretch/>
        </p:blipFill>
        <p:spPr bwMode="auto">
          <a:xfrm>
            <a:off x="1835696" y="2284240"/>
            <a:ext cx="5842620" cy="3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082A12-53D4-4038-BB01-FC47E5F26EE9}"/>
              </a:ext>
            </a:extLst>
          </p:cNvPr>
          <p:cNvGrpSpPr/>
          <p:nvPr/>
        </p:nvGrpSpPr>
        <p:grpSpPr>
          <a:xfrm>
            <a:off x="7615210" y="5156175"/>
            <a:ext cx="1528790" cy="1294854"/>
            <a:chOff x="479377" y="1198042"/>
            <a:chExt cx="1528790" cy="1294854"/>
          </a:xfrm>
        </p:grpSpPr>
        <p:graphicFrame>
          <p:nvGraphicFramePr>
            <p:cNvPr id="2" name="图表 1"/>
            <p:cNvGraphicFramePr/>
            <p:nvPr/>
          </p:nvGraphicFramePr>
          <p:xfrm>
            <a:off x="479377" y="1198042"/>
            <a:ext cx="1528790" cy="12948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217" name="Group 104"/>
            <p:cNvGrpSpPr>
              <a:grpSpLocks noChangeAspect="1"/>
            </p:cNvGrpSpPr>
            <p:nvPr/>
          </p:nvGrpSpPr>
          <p:grpSpPr bwMode="auto">
            <a:xfrm>
              <a:off x="1135760" y="1653132"/>
              <a:ext cx="216024" cy="384672"/>
              <a:chOff x="1574" y="1407"/>
              <a:chExt cx="488" cy="698"/>
            </a:xfrm>
          </p:grpSpPr>
          <p:sp>
            <p:nvSpPr>
              <p:cNvPr id="6218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19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0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1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2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3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4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5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6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7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28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0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1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2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3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4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5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6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7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8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39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0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1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2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3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4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6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7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8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49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0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1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2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3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4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5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6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7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8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59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0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1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2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63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0" name="矩形 159"/>
          <p:cNvSpPr/>
          <p:nvPr/>
        </p:nvSpPr>
        <p:spPr>
          <a:xfrm>
            <a:off x="1394372" y="1587659"/>
            <a:ext cx="6355257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账户及设置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微软雅黑" panose="020B0503020204020204" pitchFamily="34" charset="-122"/>
              <a:buChar char="▪"/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3419872" y="620689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920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620050" y="1493494"/>
            <a:ext cx="8088890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在新建一个仓库时，一般都会随之创建一个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文件，用来进行仓库说明，或者作为仓库的目录。这个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就是一个</a:t>
            </a:r>
            <a:r>
              <a:rPr lang="en-US" altLang="zh-CN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8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文件，它可以让你输入纯文本，但是渲染出丰富的内容。</a:t>
            </a:r>
            <a:endParaRPr lang="en-US" altLang="zh-CN" sz="28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435060" y="908720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</p:spTree>
    <p:extLst>
      <p:ext uri="{BB962C8B-B14F-4D97-AF65-F5344CB8AC3E}">
        <p14:creationId xmlns:p14="http://schemas.microsoft.com/office/powerpoint/2010/main" val="27546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303421" y="836712"/>
            <a:ext cx="390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仓库说明文件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F10077-259F-407C-9029-AC6A755D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2" y="2492896"/>
            <a:ext cx="8826804" cy="3761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90F73-F42D-4E47-9206-5A986609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52" y="10541"/>
            <a:ext cx="625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326112" y="668450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3600" b="1" dirty="0">
                <a:solidFill>
                  <a:srgbClr val="1C2B38"/>
                </a:solidFill>
                <a:ea typeface="微软雅黑" panose="020B0503020204020204" pitchFamily="34" charset="-122"/>
              </a:rPr>
              <a:t>是什么？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0635F0-460F-4CE0-9C8E-4DF1F0DE2538}"/>
              </a:ext>
            </a:extLst>
          </p:cNvPr>
          <p:cNvSpPr/>
          <p:nvPr/>
        </p:nvSpPr>
        <p:spPr>
          <a:xfrm>
            <a:off x="323527" y="1575588"/>
            <a:ext cx="8568953" cy="455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是一个面向开源及私有软件项目的托管平台，因为只支持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作为唯一的版本库格式进行托管，故名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       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于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2008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日正式上线，除了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代码仓库托管及基本的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Web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管理界面以外，还提供了订阅、讨论组、文本渲染、在线文件编辑器、协作图谱（报表）、代码片段分享（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Gist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）等功能。目前，其注册用户已经超过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350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万，托管版本数量也是非常之多，其中不乏知名开源项目 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Ruby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on Rails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jQuery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等。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5564443" y="206062"/>
            <a:ext cx="3325706" cy="1288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467237" y="811014"/>
            <a:ext cx="295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BF489B-D640-4579-9363-48BBCC91DDC4}"/>
              </a:ext>
            </a:extLst>
          </p:cNvPr>
          <p:cNvSpPr/>
          <p:nvPr/>
        </p:nvSpPr>
        <p:spPr>
          <a:xfrm>
            <a:off x="539552" y="2090172"/>
            <a:ext cx="8280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是一种可以使用普通文本编辑器编写的</a:t>
            </a:r>
            <a:r>
              <a:rPr lang="zh-CN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标记语言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，通过简单的标记语法，它可以使普通文本内容具有一定的格式。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Markdown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强大之处还在于：可以和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HTML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的语法兼容，增强文本的渲染效果。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21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6"/>
          <p:cNvSpPr txBox="1"/>
          <p:nvPr/>
        </p:nvSpPr>
        <p:spPr>
          <a:xfrm>
            <a:off x="823849" y="678031"/>
            <a:ext cx="336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编辑器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52C655-7962-427A-A31F-62D30F9BC96F}"/>
              </a:ext>
            </a:extLst>
          </p:cNvPr>
          <p:cNvSpPr/>
          <p:nvPr/>
        </p:nvSpPr>
        <p:spPr>
          <a:xfrm>
            <a:off x="539552" y="1813173"/>
            <a:ext cx="5790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Typora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（推荐）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MarkdownPad2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Atom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简书（在线）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博客（在线）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……..</a:t>
            </a:r>
          </a:p>
          <a:p>
            <a:endParaRPr lang="en-US" altLang="zh-CN" b="1" dirty="0">
              <a:solidFill>
                <a:schemeClr val="bg2"/>
              </a:solidFill>
            </a:endParaRPr>
          </a:p>
          <a:p>
            <a:endParaRPr lang="en-US" altLang="zh-CN" b="1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467544" y="1844824"/>
            <a:ext cx="8280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标题格式</a:t>
            </a:r>
            <a:endParaRPr lang="en-US" altLang="zh-CN" sz="32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一级标题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二级标题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三级标题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四级标题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五级标题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######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六级标题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618233" y="908721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534FFFA-D80D-44C8-A9E8-9631BCDE6595}"/>
              </a:ext>
            </a:extLst>
          </p:cNvPr>
          <p:cNvSpPr/>
          <p:nvPr/>
        </p:nvSpPr>
        <p:spPr bwMode="auto">
          <a:xfrm>
            <a:off x="4716016" y="1988840"/>
            <a:ext cx="1728192" cy="936104"/>
          </a:xfrm>
          <a:prstGeom prst="wedgeRoundRectCallout">
            <a:avLst>
              <a:gd name="adj1" fmla="val -235682"/>
              <a:gd name="adj2" fmla="val 50659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空格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0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251520" y="1772816"/>
            <a:ext cx="107291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rgbClr val="4E443C"/>
                </a:solidFill>
                <a:latin typeface="Arial" panose="020B0604020202020204" pitchFamily="34" charset="0"/>
              </a:rPr>
              <a:t>基本语法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402209" y="836712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D297CB-E72A-4348-891F-A04548431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480439"/>
              </p:ext>
            </p:extLst>
          </p:nvPr>
        </p:nvGraphicFramePr>
        <p:xfrm>
          <a:off x="179512" y="2708920"/>
          <a:ext cx="8784976" cy="34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88">
                  <a:extLst>
                    <a:ext uri="{9D8B030D-6E8A-4147-A177-3AD203B41FA5}">
                      <a16:colId xmlns:a16="http://schemas.microsoft.com/office/drawing/2014/main" val="3403304322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75633560"/>
                    </a:ext>
                  </a:extLst>
                </a:gridCol>
              </a:tblGrid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效果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语法规则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8050417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98241107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斜体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*文字* 或者 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_</a:t>
                      </a:r>
                      <a:r>
                        <a:rPr lang="zh-CN" altLang="en-US" sz="2400" dirty="0"/>
                        <a:t> 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4566324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倾斜加粗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**</a:t>
                      </a:r>
                      <a:r>
                        <a:rPr lang="zh-CN" altLang="en-US" sz="2400" dirty="0"/>
                        <a:t>*文字*</a:t>
                      </a:r>
                      <a:r>
                        <a:rPr lang="en-US" altLang="zh-CN" sz="2400" dirty="0"/>
                        <a:t>**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3125004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划去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~~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~~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04643245"/>
                  </a:ext>
                </a:extLst>
              </a:tr>
              <a:tr h="580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下划线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&lt;u&gt;</a:t>
                      </a:r>
                      <a:r>
                        <a:rPr lang="zh-CN" altLang="en-US" sz="2400" dirty="0"/>
                        <a:t>文字</a:t>
                      </a:r>
                      <a:r>
                        <a:rPr lang="en-US" altLang="zh-CN" sz="2400" dirty="0"/>
                        <a:t>&lt;/u&gt;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5261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3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467544" y="1700808"/>
            <a:ext cx="8496000" cy="4536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图片描述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图片路径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 ![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图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1](./</a:t>
            </a:r>
            <a:r>
              <a:rPr lang="en-US" altLang="zh-CN" sz="2800" dirty="0" err="1">
                <a:solidFill>
                  <a:srgbClr val="4E443C"/>
                </a:solidFill>
                <a:latin typeface="Arial" panose="020B0604020202020204" pitchFamily="34" charset="0"/>
              </a:rPr>
              <a:t>img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/***.***)</a:t>
            </a:r>
          </a:p>
          <a:p>
            <a:pPr lvl="2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网址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文字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链接地址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)  </a:t>
            </a:r>
          </a:p>
          <a:p>
            <a:pPr lvl="2"/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例如：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          [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百度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](https://www.baidu.com)  </a:t>
            </a: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618233" y="764705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</p:spTree>
    <p:extLst>
      <p:ext uri="{BB962C8B-B14F-4D97-AF65-F5344CB8AC3E}">
        <p14:creationId xmlns:p14="http://schemas.microsoft.com/office/powerpoint/2010/main" val="18384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251520" y="1628800"/>
            <a:ext cx="77768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代码高亮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```                           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多行代码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//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代码段                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```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行内代码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`       //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代码块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表格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学号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语文成绩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|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数学成绩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-|-|-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001|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002| 85| 93</a:t>
            </a: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003| 85| 93</a:t>
            </a:r>
            <a:endParaRPr lang="zh-CN" altLang="en-US" sz="32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402209" y="836713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5C2478E9-C0F7-4BDF-8E01-69DE3DB01789}"/>
              </a:ext>
            </a:extLst>
          </p:cNvPr>
          <p:cNvSpPr/>
          <p:nvPr/>
        </p:nvSpPr>
        <p:spPr bwMode="auto">
          <a:xfrm>
            <a:off x="4716016" y="1398957"/>
            <a:ext cx="3075302" cy="936104"/>
          </a:xfrm>
          <a:prstGeom prst="wedgeRoundRectCallout">
            <a:avLst>
              <a:gd name="adj1" fmla="val -156864"/>
              <a:gd name="adj2" fmla="val 40153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语言类型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8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BBFA1F-885C-4A56-92CC-2C67400D3ADF}"/>
              </a:ext>
            </a:extLst>
          </p:cNvPr>
          <p:cNvSpPr/>
          <p:nvPr/>
        </p:nvSpPr>
        <p:spPr>
          <a:xfrm>
            <a:off x="137778" y="1700808"/>
            <a:ext cx="83946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无序列表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-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+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*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1A7717D-D68A-4096-9B08-4EF3712514EB}"/>
              </a:ext>
            </a:extLst>
          </p:cNvPr>
          <p:cNvSpPr txBox="1"/>
          <p:nvPr/>
        </p:nvSpPr>
        <p:spPr>
          <a:xfrm>
            <a:off x="288467" y="764705"/>
            <a:ext cx="3686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文档语法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40113D-17C5-456B-B3B3-B3A3236E05AD}"/>
              </a:ext>
            </a:extLst>
          </p:cNvPr>
          <p:cNvSpPr/>
          <p:nvPr/>
        </p:nvSpPr>
        <p:spPr>
          <a:xfrm>
            <a:off x="29766" y="3817071"/>
            <a:ext cx="74945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有序列表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2.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；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  3.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观点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                             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035CD3FB-3B9E-42C3-ABFB-7A46860D47D6}"/>
              </a:ext>
            </a:extLst>
          </p:cNvPr>
          <p:cNvSpPr/>
          <p:nvPr/>
        </p:nvSpPr>
        <p:spPr bwMode="auto">
          <a:xfrm>
            <a:off x="2730066" y="3198829"/>
            <a:ext cx="1728192" cy="936104"/>
          </a:xfrm>
          <a:prstGeom prst="wedgeRoundRectCallout">
            <a:avLst>
              <a:gd name="adj1" fmla="val -146696"/>
              <a:gd name="adj2" fmla="val -44062"/>
              <a:gd name="adj3" fmla="val 16667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2"/>
                </a:solidFill>
                <a:latin typeface="Arial" pitchFamily="34" charset="0"/>
                <a:ea typeface="宋体" pitchFamily="2" charset="-122"/>
              </a:rPr>
              <a:t>空格</a:t>
            </a:r>
            <a:endParaRPr lang="zh-CN" altLang="en-US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bg2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0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467544" y="1628800"/>
            <a:ext cx="8280920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盘根目录，建立文件夹：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中初始化仓库；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文件，文件内容随意；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文件，提交到本地仓库中；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在自己的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账户中创建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空仓库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把自己本地的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仓库与远程（上一步）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仓库关联上；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把本地的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仓库中的内容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（同步）到远程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仓库中；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hello-</a:t>
            </a:r>
            <a:r>
              <a:rPr lang="en-US" altLang="zh-CN" sz="20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仓库中，验证存在文件：</a:t>
            </a:r>
            <a:r>
              <a:rPr lang="en-US" altLang="zh-CN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0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16433" y="653464"/>
            <a:ext cx="2827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48" name="TextBox 6"/>
          <p:cNvSpPr txBox="1"/>
          <p:nvPr/>
        </p:nvSpPr>
        <p:spPr>
          <a:xfrm>
            <a:off x="3395973" y="1007407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本地练习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9" name="Picture 5" descr="https://ss0.bdstatic.com/94oJfD_bAAcT8t7mm9GUKT-xh_/timg?image&amp;quality=100&amp;size=b4000_4000&amp;sec=1482973752&amp;di=3db6ad0e4feaf5c142542824edec67ff&amp;src=http://img.mukewang.com/5667e5970001857f040004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83819"/>
            <a:ext cx="1690436" cy="169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E66E85E3-A3DF-4E59-8FF3-5490B6A8955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0" y="2349500"/>
            <a:ext cx="914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77A65C31-6871-47C2-A7D3-54B0C13C8BB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0" y="1628776"/>
            <a:ext cx="914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</a:rPr>
              <a:t>Thanks for your attention.</a:t>
            </a:r>
          </a:p>
          <a:p>
            <a:pPr algn="ctr" eaLnBrk="1" hangingPunct="1"/>
            <a:endParaRPr lang="en-US" altLang="zh-CN" sz="32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4000" b="1">
                <a:solidFill>
                  <a:schemeClr val="bg1"/>
                </a:solidFill>
                <a:ea typeface="黑体" panose="02010609060101010101" pitchFamily="49" charset="-122"/>
              </a:rPr>
              <a:t>Questions?</a:t>
            </a:r>
          </a:p>
        </p:txBody>
      </p:sp>
      <p:pic>
        <p:nvPicPr>
          <p:cNvPr id="46084" name="图片 1">
            <a:extLst>
              <a:ext uri="{FF2B5EF4-FFF2-40B4-BE49-F238E27FC236}">
                <a16:creationId xmlns:a16="http://schemas.microsoft.com/office/drawing/2014/main" id="{E7211CD2-62B7-430D-B5D1-917CEC8B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35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23528" y="483522"/>
            <a:ext cx="3392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36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的优势</a:t>
            </a:r>
          </a:p>
        </p:txBody>
      </p:sp>
      <p:pic>
        <p:nvPicPr>
          <p:cNvPr id="5122" name="Picture 2" descr="https://freecodecamp.cn/images/Elb3df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2" y="1988840"/>
            <a:ext cx="6145873" cy="34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6804249" y="1800524"/>
            <a:ext cx="2339752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只支持 </a:t>
            </a: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完整协议支持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在线文件编辑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社交网络元素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特色工作模式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私有仓库托管</a:t>
            </a:r>
            <a:endParaRPr lang="en-US" altLang="zh-CN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C2B3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Ruby on Rails</a:t>
            </a:r>
            <a:endParaRPr lang="zh-CN" altLang="en-US" sz="2000" dirty="0">
              <a:solidFill>
                <a:srgbClr val="1C2B3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24DA71-857C-44D8-B54B-BB11F1CA2197}"/>
              </a:ext>
            </a:extLst>
          </p:cNvPr>
          <p:cNvSpPr/>
          <p:nvPr/>
        </p:nvSpPr>
        <p:spPr>
          <a:xfrm>
            <a:off x="1835696" y="591870"/>
            <a:ext cx="4782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3600" b="1" dirty="0">
                <a:solidFill>
                  <a:srgbClr val="333333"/>
                </a:solidFill>
                <a:latin typeface="Open Sans"/>
              </a:rPr>
              <a:t>GitHub 2018</a:t>
            </a:r>
            <a:r>
              <a:rPr lang="zh-CN" altLang="en-US" sz="3600" b="1" dirty="0">
                <a:solidFill>
                  <a:srgbClr val="333333"/>
                </a:solidFill>
                <a:latin typeface="Open Sans"/>
              </a:rPr>
              <a:t>年度报告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87148C-65D9-43A9-AFAF-EE093D7526F9}"/>
              </a:ext>
            </a:extLst>
          </p:cNvPr>
          <p:cNvSpPr/>
          <p:nvPr/>
        </p:nvSpPr>
        <p:spPr>
          <a:xfrm>
            <a:off x="293396" y="1484784"/>
            <a:ext cx="4616996" cy="455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inherit"/>
              </a:rPr>
              <a:t>      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发布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2018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年度报告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已经累计有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亿次的代码贡献。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pull requests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超过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6700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万，托管了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9600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万个库，有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3100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多万贡献者，其中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800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万是过去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</a:rPr>
              <a:t>12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</a:rPr>
              <a:t>个月内加入的。用户所在地区排名，美国贡献者人数最多，其次是中国和印度。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72269-AD7C-40AF-B12E-E159AD46F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204864"/>
            <a:ext cx="4233608" cy="3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3" name="Rectangle 20"/>
          <p:cNvSpPr>
            <a:spLocks noChangeArrowheads="1"/>
          </p:cNvSpPr>
          <p:nvPr/>
        </p:nvSpPr>
        <p:spPr bwMode="auto">
          <a:xfrm>
            <a:off x="1120323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70" name="Rectangle 187"/>
          <p:cNvSpPr>
            <a:spLocks noChangeArrowheads="1"/>
          </p:cNvSpPr>
          <p:nvPr/>
        </p:nvSpPr>
        <p:spPr bwMode="auto">
          <a:xfrm>
            <a:off x="1120323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704" name="Rectangle 523"/>
          <p:cNvSpPr>
            <a:spLocks noChangeArrowheads="1"/>
          </p:cNvSpPr>
          <p:nvPr/>
        </p:nvSpPr>
        <p:spPr bwMode="auto">
          <a:xfrm>
            <a:off x="4792741" y="4613869"/>
            <a:ext cx="3223684" cy="1270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8471" name="Rectangle 691"/>
          <p:cNvSpPr>
            <a:spLocks noChangeArrowheads="1"/>
          </p:cNvSpPr>
          <p:nvPr/>
        </p:nvSpPr>
        <p:spPr bwMode="auto">
          <a:xfrm>
            <a:off x="4792741" y="6292386"/>
            <a:ext cx="3223684" cy="12700"/>
          </a:xfrm>
          <a:prstGeom prst="rect">
            <a:avLst/>
          </a:prstGeom>
          <a:solidFill>
            <a:srgbClr val="464F5A"/>
          </a:solidFill>
          <a:ln w="6350">
            <a:solidFill>
              <a:srgbClr val="1C2B38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9189" name="TextBox 9188"/>
          <p:cNvSpPr txBox="1"/>
          <p:nvPr/>
        </p:nvSpPr>
        <p:spPr>
          <a:xfrm>
            <a:off x="2142673" y="3726986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sourceforge</a:t>
            </a:r>
            <a:endParaRPr lang="zh-CN" altLang="en-US" sz="3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5647610" y="372266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google code</a:t>
            </a:r>
            <a:endParaRPr lang="zh-CN" altLang="en-US" sz="3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5902346" y="53884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开源中国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2142672" y="5299596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codeplex</a:t>
            </a:r>
            <a:endParaRPr lang="zh-CN" altLang="en-US" sz="3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 descr="http://a.fsdn.com/con/img/features/sf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42" y="3439407"/>
            <a:ext cx="1159931" cy="11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.google.com/images/g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0"/>
          <a:stretch/>
        </p:blipFill>
        <p:spPr bwMode="auto">
          <a:xfrm>
            <a:off x="4706475" y="3714552"/>
            <a:ext cx="915479" cy="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0.cache.hxsd.com/news/2012/09/28/20120928060326349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r="76116" b="25314"/>
          <a:stretch/>
        </p:blipFill>
        <p:spPr bwMode="auto">
          <a:xfrm>
            <a:off x="1047334" y="5078535"/>
            <a:ext cx="1105174" cy="10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andenghui.com/mt/detail/image/20160406/14599311078904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2"/>
          <a:stretch/>
        </p:blipFill>
        <p:spPr bwMode="auto">
          <a:xfrm>
            <a:off x="4646105" y="5044796"/>
            <a:ext cx="1258204" cy="1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74" y="1052736"/>
            <a:ext cx="5410200" cy="20955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04148" y="589355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开源社区</a:t>
            </a:r>
          </a:p>
        </p:txBody>
      </p:sp>
    </p:spTree>
    <p:extLst>
      <p:ext uri="{BB962C8B-B14F-4D97-AF65-F5344CB8AC3E}">
        <p14:creationId xmlns:p14="http://schemas.microsoft.com/office/powerpoint/2010/main" val="3221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9144000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486332" y="5157192"/>
            <a:ext cx="417133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注册 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账号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marL="914400" indent="-457200" algn="l">
          <a:buFont typeface="Wingdings" panose="05000000000000000000" pitchFamily="2" charset="2"/>
          <a:buChar char="Ø"/>
          <a:defRPr sz="2800" dirty="0">
            <a:solidFill>
              <a:srgbClr val="4E443C"/>
            </a:solidFill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13707</TotalTime>
  <Words>2080</Words>
  <Application>Microsoft Office PowerPoint</Application>
  <PresentationFormat>全屏显示(4:3)</PresentationFormat>
  <Paragraphs>376</Paragraphs>
  <Slides>58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 Unicode MS</vt:lpstr>
      <vt:lpstr>inherit</vt:lpstr>
      <vt:lpstr>Open Sans</vt:lpstr>
      <vt:lpstr>等线</vt:lpstr>
      <vt:lpstr>Microsoft YaHei</vt:lpstr>
      <vt:lpstr>Microsoft YaHei</vt:lpstr>
      <vt:lpstr>Arial</vt:lpstr>
      <vt:lpstr>Arial</vt:lpstr>
      <vt:lpstr>Calibri</vt:lpstr>
      <vt:lpstr>Times New Roman</vt:lpstr>
      <vt:lpstr>Wingdings</vt:lpstr>
      <vt:lpstr>Wingdings 2</vt:lpstr>
      <vt:lpstr>scs_template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 Weida</cp:lastModifiedBy>
  <cp:revision>212</cp:revision>
  <dcterms:created xsi:type="dcterms:W3CDTF">2016-08-24T11:19:54Z</dcterms:created>
  <dcterms:modified xsi:type="dcterms:W3CDTF">2019-12-05T09:36:55Z</dcterms:modified>
</cp:coreProperties>
</file>